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66" r:id="rId5"/>
    <p:sldId id="267" r:id="rId6"/>
    <p:sldId id="268" r:id="rId7"/>
    <p:sldId id="269" r:id="rId8"/>
    <p:sldId id="270" r:id="rId9"/>
    <p:sldId id="271" r:id="rId10"/>
    <p:sldId id="272" r:id="rId11"/>
    <p:sldId id="273" r:id="rId12"/>
    <p:sldId id="274" r:id="rId13"/>
    <p:sldId id="275" r:id="rId14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1" d="100"/>
          <a:sy n="81" d="100"/>
        </p:scale>
        <p:origin x="725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FF71C6-8D55-0BF6-41F1-3C34832D7BE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F2B9BC8-DF00-E333-BB5C-90BC9EE46E1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de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3EC6508-3BB2-407B-3917-9D5D3A3AAF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F38C59-9F69-4430-8032-0F3EC2A6CC28}" type="datetimeFigureOut">
              <a:rPr lang="de-DE" smtClean="0"/>
              <a:t>26.04.2023</a:t>
            </a:fld>
            <a:endParaRPr 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F2D52C8-EEAA-DD47-D5EF-2A888B66E7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7C7926-12A4-3805-C040-DAD77BBEC2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E302F4-FAE1-4A7F-BA1F-A6449DAD52C1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970057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62FB21-FBB7-A1E6-18C2-9A104C794F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A789EA8-6927-4D64-6E91-4F37F88B4A9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749EFD-E940-A3BC-2CDC-FEA080AFEC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F38C59-9F69-4430-8032-0F3EC2A6CC28}" type="datetimeFigureOut">
              <a:rPr lang="de-DE" smtClean="0"/>
              <a:t>26.04.2023</a:t>
            </a:fld>
            <a:endParaRPr 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D457E14-A8D2-26A4-0600-DC372675D3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8166E8-37BA-EEBA-5C8A-11D6C9EA53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E302F4-FAE1-4A7F-BA1F-A6449DAD52C1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2774425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B435F98-62CA-4007-F978-91D9DEB3B92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717F2AB-F500-859D-C00A-D65B32D5F6A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4F79E6A-3813-CE10-E4B0-F0E8444CB0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F38C59-9F69-4430-8032-0F3EC2A6CC28}" type="datetimeFigureOut">
              <a:rPr lang="de-DE" smtClean="0"/>
              <a:t>26.04.2023</a:t>
            </a:fld>
            <a:endParaRPr 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ABD5BDE-7EDD-6687-43C7-EE2A7E8807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CDDD412-4C26-817A-0CE0-C83F4BE4E4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E302F4-FAE1-4A7F-BA1F-A6449DAD52C1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3948891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6149B8-2373-5ECC-DA2B-977989F888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96CBCD-087D-D5D6-631D-4756BBCC89B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E16901E-3ACA-DAFE-5CEC-89EAE02CEB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F38C59-9F69-4430-8032-0F3EC2A6CC28}" type="datetimeFigureOut">
              <a:rPr lang="de-DE" smtClean="0"/>
              <a:t>26.04.2023</a:t>
            </a:fld>
            <a:endParaRPr 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1070237-E21B-D1B9-A23C-122E5F6A41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AFD9D16-E78A-0FE9-83F4-B51ED3EBF1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E302F4-FAE1-4A7F-BA1F-A6449DAD52C1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849473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C28AF6-89CD-C02B-6E22-78F94C6769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20C042F-321B-E946-3AAD-7ABB65AF230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137B6A1-2ACF-DE68-89A5-59C58CA9A1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F38C59-9F69-4430-8032-0F3EC2A6CC28}" type="datetimeFigureOut">
              <a:rPr lang="de-DE" smtClean="0"/>
              <a:t>26.04.2023</a:t>
            </a:fld>
            <a:endParaRPr 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162CD53-6AC1-44FF-DDE2-EDE4066DA3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C96377-3BA4-5B09-39CE-94CB5F5ECB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E302F4-FAE1-4A7F-BA1F-A6449DAD52C1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390718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33198F-1B8C-1CB8-A1B6-38F0BEF5A7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FDA1E7-52B6-7642-B9DE-D2A0D44D741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F83CD2D-4FEE-C3A7-1F36-7FC4A461AA5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6E3EA03-9B5A-1130-6884-2CBEC5D8E2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F38C59-9F69-4430-8032-0F3EC2A6CC28}" type="datetimeFigureOut">
              <a:rPr lang="de-DE" smtClean="0"/>
              <a:t>26.04.2023</a:t>
            </a:fld>
            <a:endParaRPr lang="de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0ACE83A-60D1-2A88-6486-3781A372A9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4415A11-36F8-EEF2-C4F1-DB74257500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E302F4-FAE1-4A7F-BA1F-A6449DAD52C1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9876336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0DE8F7-6250-6C96-41A8-CD91F98841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F346364-D3B7-30A2-51A3-0973B1B7DA9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A1E94B8-EBC0-7E92-935B-33DB5122E5D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673F856-5C43-A667-754A-0923D7F550B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6192ADF-2500-A628-99CE-7A64A96589B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37A667F-DD2D-F70E-57ED-A72844FF26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F38C59-9F69-4430-8032-0F3EC2A6CC28}" type="datetimeFigureOut">
              <a:rPr lang="de-DE" smtClean="0"/>
              <a:t>26.04.2023</a:t>
            </a:fld>
            <a:endParaRPr lang="de-D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0B3565D-02CF-4F34-FA74-38EF1ABA40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F247F8F-77E0-4747-33CC-B1E83093D6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E302F4-FAE1-4A7F-BA1F-A6449DAD52C1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367847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309F21-F59A-D5CC-373D-77C73043A7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EF1CC2C-2A3B-C983-3D4F-B22223D3B9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F38C59-9F69-4430-8032-0F3EC2A6CC28}" type="datetimeFigureOut">
              <a:rPr lang="de-DE" smtClean="0"/>
              <a:t>26.04.2023</a:t>
            </a:fld>
            <a:endParaRPr lang="de-D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171EEFC-74E7-0321-FF23-A6002A896B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6A2375D-B25D-7181-1D72-7B43D19371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E302F4-FAE1-4A7F-BA1F-A6449DAD52C1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486488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5975A11-B008-6783-8890-1B2FF3CF7A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F38C59-9F69-4430-8032-0F3EC2A6CC28}" type="datetimeFigureOut">
              <a:rPr lang="de-DE" smtClean="0"/>
              <a:t>26.04.2023</a:t>
            </a:fld>
            <a:endParaRPr lang="de-D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5CB0BBC-BF3E-BD4B-5340-90888FAE70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B48228F-455B-C568-C713-E222F1CB6F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E302F4-FAE1-4A7F-BA1F-A6449DAD52C1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4022221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96EBDC-F549-EC49-EEB0-46FFB4D654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021A35D-AF2F-C4DC-5B73-A4D3368273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578EA71-2916-391D-231C-4CC81B91378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AA69730-2EB0-B20B-D88B-0D23C6302C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F38C59-9F69-4430-8032-0F3EC2A6CC28}" type="datetimeFigureOut">
              <a:rPr lang="de-DE" smtClean="0"/>
              <a:t>26.04.2023</a:t>
            </a:fld>
            <a:endParaRPr lang="de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C5FD21D-4B0E-C50B-4A7F-474DF62A69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F541F04-083A-B7E6-FB62-B1D1B5723D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E302F4-FAE1-4A7F-BA1F-A6449DAD52C1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291915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F688F7-ABAA-B18E-3851-8924AF7D35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36F9054-2858-C201-DAB9-2BE6E89A3E8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3352C57-7F23-2A90-D625-4B23268C206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584EBE0-445D-6992-C418-73CB9F71F7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F38C59-9F69-4430-8032-0F3EC2A6CC28}" type="datetimeFigureOut">
              <a:rPr lang="de-DE" smtClean="0"/>
              <a:t>26.04.2023</a:t>
            </a:fld>
            <a:endParaRPr lang="de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A5D8658-CC2B-0048-DBF3-F35E63134C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749CFE8-04E2-CE80-47B6-042C3FE2A9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E302F4-FAE1-4A7F-BA1F-A6449DAD52C1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9899977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5EA8A02-0698-3211-2B0E-089D3F4993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D815B80-E1BB-EAA1-C751-8C025B6DAB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2B9B378-1685-BDE4-15AA-47461663ADE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F38C59-9F69-4430-8032-0F3EC2A6CC28}" type="datetimeFigureOut">
              <a:rPr lang="de-DE" smtClean="0"/>
              <a:t>26.04.2023</a:t>
            </a:fld>
            <a:endParaRPr 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7A10988-F281-A191-480C-F8784AF87FA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155F75C-D6F8-A166-11C9-86834BCD5EC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AE302F4-FAE1-4A7F-BA1F-A6449DAD52C1}" type="slidenum">
              <a:rPr lang="de-DE" smtClean="0"/>
              <a:t>‹#›</a:t>
            </a:fld>
            <a:endParaRPr lang="de-DE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1A6BEFE-4205-FAEF-E26C-35A5D5F8103D}"/>
              </a:ext>
            </a:extLst>
          </p:cNvPr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>
            <a:off x="9982200" y="5862531"/>
            <a:ext cx="2219136" cy="9876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96783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B905DB-AC8E-8DAA-1C88-A05A620D989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/>
              <a:t> </a:t>
            </a:r>
          </a:p>
        </p:txBody>
      </p:sp>
      <p:pic>
        <p:nvPicPr>
          <p:cNvPr id="4" name="Picture 4" descr="A picture containing text, sky, outdoor, light&#10;&#10;Description automatically generated">
            <a:extLst>
              <a:ext uri="{FF2B5EF4-FFF2-40B4-BE49-F238E27FC236}">
                <a16:creationId xmlns:a16="http://schemas.microsoft.com/office/drawing/2014/main" id="{D2DF929D-3C4A-1D9C-8B74-B9F21D3FEF8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79174" y="62875"/>
            <a:ext cx="7962311" cy="4389568"/>
          </a:xfrm>
          <a:prstGeom prst="rect">
            <a:avLst/>
          </a:prstGeom>
          <a:noFill/>
          <a:ln cap="flat">
            <a:noFill/>
          </a:ln>
        </p:spPr>
      </p:pic>
      <p:sp>
        <p:nvSpPr>
          <p:cNvPr id="5" name="Subtitle 2">
            <a:extLst>
              <a:ext uri="{FF2B5EF4-FFF2-40B4-BE49-F238E27FC236}">
                <a16:creationId xmlns:a16="http://schemas.microsoft.com/office/drawing/2014/main" id="{E43894FC-6221-318A-E59A-C801C1B2DE87}"/>
              </a:ext>
            </a:extLst>
          </p:cNvPr>
          <p:cNvSpPr txBox="1">
            <a:spLocks/>
          </p:cNvSpPr>
          <p:nvPr/>
        </p:nvSpPr>
        <p:spPr>
          <a:xfrm>
            <a:off x="1372724" y="4494952"/>
            <a:ext cx="9144000" cy="2300173"/>
          </a:xfrm>
          <a:prstGeom prst="rect">
            <a:avLst/>
          </a:prstGeom>
        </p:spPr>
        <p:txBody>
          <a:bodyPr vert="horz" lIns="91440" tIns="45720" rIns="91440" bIns="45720" rtlCol="0" anchorCtr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200" b="1">
                <a:solidFill>
                  <a:srgbClr val="0070C0"/>
                </a:solidFill>
              </a:rPr>
              <a:t>Evaluation of 5G Open RAN simulation environments</a:t>
            </a:r>
            <a:endParaRPr lang="de-DE" sz="3200" b="1">
              <a:solidFill>
                <a:srgbClr val="0070C0"/>
              </a:solidFill>
            </a:endParaRPr>
          </a:p>
          <a:p>
            <a:pPr algn="l">
              <a:lnSpc>
                <a:spcPct val="100000"/>
              </a:lnSpc>
            </a:pPr>
            <a:r>
              <a:rPr lang="de-DE" sz="1400" b="1"/>
              <a:t>Research Project</a:t>
            </a:r>
          </a:p>
          <a:p>
            <a:pPr algn="l">
              <a:lnSpc>
                <a:spcPct val="100000"/>
              </a:lnSpc>
            </a:pPr>
            <a:r>
              <a:rPr lang="en-US" sz="1400" b="1"/>
              <a:t>Professor: </a:t>
            </a:r>
            <a:r>
              <a:rPr lang="en-US" sz="1400"/>
              <a:t>Dr.-Ing. Andreas Grebe</a:t>
            </a:r>
          </a:p>
          <a:p>
            <a:pPr algn="l">
              <a:lnSpc>
                <a:spcPct val="100000"/>
              </a:lnSpc>
            </a:pPr>
            <a:r>
              <a:rPr lang="en-US" sz="1400" b="1"/>
              <a:t>Student: </a:t>
            </a:r>
            <a:r>
              <a:rPr lang="en-US" sz="1400"/>
              <a:t>Md Nur Mohammad</a:t>
            </a:r>
          </a:p>
          <a:p>
            <a:pPr algn="l">
              <a:lnSpc>
                <a:spcPct val="100000"/>
              </a:lnSpc>
            </a:pPr>
            <a:r>
              <a:rPr lang="en-US" sz="1400" b="1"/>
              <a:t>Student ID: </a:t>
            </a:r>
            <a:r>
              <a:rPr lang="en-US" sz="1400"/>
              <a:t>11145131</a:t>
            </a:r>
          </a:p>
          <a:p>
            <a:pPr algn="l">
              <a:lnSpc>
                <a:spcPct val="100000"/>
              </a:lnSpc>
            </a:pPr>
            <a:r>
              <a:rPr lang="en-US" sz="1400"/>
              <a:t>Master in Communication Systems and Networks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281483323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0CA3FC-EF21-7D56-ECE2-3600E56864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Testing connection with ping request </a:t>
            </a:r>
            <a:r>
              <a:rPr lang="en-US" dirty="0"/>
              <a:t>(</a:t>
            </a:r>
            <a:r>
              <a:rPr lang="en-US" sz="3200" dirty="0"/>
              <a:t>non-RT RIC to near-RT RIC</a:t>
            </a:r>
            <a:r>
              <a:rPr lang="en-US" dirty="0"/>
              <a:t>)</a:t>
            </a:r>
            <a:endParaRPr lang="de-DE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1E1EAB2-DDFB-CD1D-84B0-C9CC8CAAE46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33379" y="1690688"/>
            <a:ext cx="8012137" cy="4430240"/>
          </a:xfrm>
        </p:spPr>
      </p:pic>
    </p:spTree>
    <p:extLst>
      <p:ext uri="{BB962C8B-B14F-4D97-AF65-F5344CB8AC3E}">
        <p14:creationId xmlns:p14="http://schemas.microsoft.com/office/powerpoint/2010/main" val="252621773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96026C-C068-A599-34A0-BBB85F7103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58688"/>
            <a:ext cx="10515600" cy="844697"/>
          </a:xfrm>
        </p:spPr>
        <p:txBody>
          <a:bodyPr/>
          <a:lstStyle/>
          <a:p>
            <a:pPr algn="ctr"/>
            <a:r>
              <a:rPr lang="de-DE" b="1" dirty="0"/>
              <a:t>Ping </a:t>
            </a:r>
            <a:r>
              <a:rPr lang="de-DE" b="1" dirty="0" err="1"/>
              <a:t>result</a:t>
            </a:r>
            <a:r>
              <a:rPr lang="de-DE" b="1" dirty="0"/>
              <a:t> in Wireshark Capture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081588A3-C707-9833-CDC7-335B3579FE8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19365" y="1103385"/>
            <a:ext cx="11233058" cy="4910871"/>
          </a:xfrm>
        </p:spPr>
      </p:pic>
    </p:spTree>
    <p:extLst>
      <p:ext uri="{BB962C8B-B14F-4D97-AF65-F5344CB8AC3E}">
        <p14:creationId xmlns:p14="http://schemas.microsoft.com/office/powerpoint/2010/main" val="196656409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3C7FE5-1CF9-721B-6CF4-61D3B09DF8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872832"/>
          </a:xfrm>
        </p:spPr>
        <p:txBody>
          <a:bodyPr/>
          <a:lstStyle/>
          <a:p>
            <a:r>
              <a:rPr lang="de-DE" b="1" dirty="0"/>
              <a:t>Policy request non-RT RIC </a:t>
            </a:r>
            <a:r>
              <a:rPr lang="de-DE" b="1" dirty="0" err="1"/>
              <a:t>to</a:t>
            </a:r>
            <a:r>
              <a:rPr lang="de-DE" b="1" dirty="0"/>
              <a:t> </a:t>
            </a:r>
            <a:r>
              <a:rPr lang="de-DE" b="1" dirty="0" err="1"/>
              <a:t>near</a:t>
            </a:r>
            <a:r>
              <a:rPr lang="de-DE" b="1" dirty="0"/>
              <a:t>-RT RIC</a:t>
            </a:r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6F41F249-6FA6-0CCA-6EC3-23300AE8A38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93126" y="1927275"/>
            <a:ext cx="11605748" cy="3770140"/>
          </a:xfrm>
        </p:spPr>
      </p:pic>
    </p:spTree>
    <p:extLst>
      <p:ext uri="{BB962C8B-B14F-4D97-AF65-F5344CB8AC3E}">
        <p14:creationId xmlns:p14="http://schemas.microsoft.com/office/powerpoint/2010/main" val="426766973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159DEB-F83E-43D6-924E-5FDCDCA606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de-DE" b="1" dirty="0"/>
              <a:t>RIC Testing </a:t>
            </a:r>
            <a:r>
              <a:rPr lang="de-DE" b="1" dirty="0" err="1"/>
              <a:t>policy</a:t>
            </a:r>
            <a:endParaRPr lang="de-DE" b="1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1AA5F8D-902E-716A-036D-2701326691D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690688"/>
            <a:ext cx="10363199" cy="4486275"/>
          </a:xfrm>
        </p:spPr>
      </p:pic>
    </p:spTree>
    <p:extLst>
      <p:ext uri="{BB962C8B-B14F-4D97-AF65-F5344CB8AC3E}">
        <p14:creationId xmlns:p14="http://schemas.microsoft.com/office/powerpoint/2010/main" val="178304123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ontent Placeholder 6" descr="Timeline&#10;&#10;Description automatically generated">
            <a:extLst>
              <a:ext uri="{FF2B5EF4-FFF2-40B4-BE49-F238E27FC236}">
                <a16:creationId xmlns:a16="http://schemas.microsoft.com/office/drawing/2014/main" id="{437B6F23-4E08-8BF3-82FD-1950371F93B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3335" y="625686"/>
            <a:ext cx="9364493" cy="5606628"/>
          </a:xfrm>
        </p:spPr>
      </p:pic>
    </p:spTree>
    <p:extLst>
      <p:ext uri="{BB962C8B-B14F-4D97-AF65-F5344CB8AC3E}">
        <p14:creationId xmlns:p14="http://schemas.microsoft.com/office/powerpoint/2010/main" val="274991624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190421B2-15D1-F73C-2FC9-2E4E77BFFAAB}"/>
              </a:ext>
            </a:extLst>
          </p:cNvPr>
          <p:cNvSpPr txBox="1">
            <a:spLocks/>
          </p:cNvSpPr>
          <p:nvPr/>
        </p:nvSpPr>
        <p:spPr>
          <a:xfrm>
            <a:off x="838203" y="365129"/>
            <a:ext cx="10515600" cy="893835"/>
          </a:xfrm>
          <a:prstGeom prst="rect">
            <a:avLst/>
          </a:prstGeom>
        </p:spPr>
        <p:txBody>
          <a:bodyPr vert="horz" lIns="91440" tIns="45720" rIns="91440" bIns="45720" rtlCol="0" anchor="ctr" anchorCtr="1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de-DE" sz="4800" b="1" u="sng" dirty="0">
                <a:latin typeface="Times New Roman" pitchFamily="18"/>
                <a:cs typeface="Times New Roman" pitchFamily="18"/>
              </a:rPr>
              <a:t>Last Meeting Details</a:t>
            </a:r>
          </a:p>
        </p:txBody>
      </p:sp>
      <p:sp>
        <p:nvSpPr>
          <p:cNvPr id="6" name="TextBox 6">
            <a:extLst>
              <a:ext uri="{FF2B5EF4-FFF2-40B4-BE49-F238E27FC236}">
                <a16:creationId xmlns:a16="http://schemas.microsoft.com/office/drawing/2014/main" id="{2E369F75-0A5D-C4E8-8BF3-AA9C29FC949B}"/>
              </a:ext>
            </a:extLst>
          </p:cNvPr>
          <p:cNvSpPr txBox="1"/>
          <p:nvPr/>
        </p:nvSpPr>
        <p:spPr>
          <a:xfrm>
            <a:off x="2173705" y="2171182"/>
            <a:ext cx="7844589" cy="1938992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2000" b="1" i="0" u="none" strike="noStrike" kern="1200" cap="none" spc="0" baseline="0" dirty="0">
                <a:solidFill>
                  <a:srgbClr val="000000"/>
                </a:solidFill>
                <a:uFillTx/>
                <a:latin typeface="Arial" pitchFamily="34"/>
                <a:cs typeface="Arial" pitchFamily="34"/>
              </a:rPr>
              <a:t> Meeting (</a:t>
            </a:r>
            <a:r>
              <a:rPr lang="en-US" sz="2000" b="1" kern="0" dirty="0">
                <a:solidFill>
                  <a:srgbClr val="FF0000"/>
                </a:solidFill>
                <a:latin typeface="Arial" pitchFamily="34"/>
                <a:cs typeface="Arial" pitchFamily="34"/>
              </a:rPr>
              <a:t>20</a:t>
            </a:r>
            <a:r>
              <a:rPr lang="en-US" sz="2000" b="1" i="0" u="none" strike="noStrike" kern="1200" cap="none" spc="0" baseline="0" dirty="0">
                <a:solidFill>
                  <a:srgbClr val="FF0000"/>
                </a:solidFill>
                <a:uFillTx/>
                <a:latin typeface="Arial" pitchFamily="34"/>
                <a:cs typeface="Arial" pitchFamily="34"/>
              </a:rPr>
              <a:t>.04.2023)</a:t>
            </a:r>
          </a:p>
          <a:p>
            <a:pPr marL="0" marR="0" lvl="0" indent="0" algn="l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2000" b="1" i="0" u="none" strike="noStrike" kern="1200" cap="none" spc="0" baseline="0" dirty="0">
              <a:solidFill>
                <a:srgbClr val="000000"/>
              </a:solidFill>
              <a:uFillTx/>
              <a:latin typeface="Arial" pitchFamily="34"/>
              <a:cs typeface="Arial" pitchFamily="34"/>
            </a:endParaRPr>
          </a:p>
          <a:p>
            <a:pPr marL="342900" marR="0" lvl="0" indent="-342900" algn="l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2000" b="1" kern="0" dirty="0">
                <a:solidFill>
                  <a:srgbClr val="000000"/>
                </a:solidFill>
                <a:latin typeface="Arial" pitchFamily="34"/>
                <a:cs typeface="Arial" pitchFamily="34"/>
              </a:rPr>
              <a:t>Build and Check connection between near-RT RIC and non-RT RIC.</a:t>
            </a:r>
          </a:p>
          <a:p>
            <a:pPr marL="342900" marR="0" lvl="0" indent="-342900" algn="l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2000" b="1" kern="0" dirty="0">
                <a:solidFill>
                  <a:srgbClr val="000000"/>
                </a:solidFill>
                <a:latin typeface="Arial" pitchFamily="34"/>
                <a:cs typeface="Arial" pitchFamily="34"/>
              </a:rPr>
              <a:t>Capture packets through Wireshark .</a:t>
            </a:r>
          </a:p>
          <a:p>
            <a:pPr marL="342900" marR="0" lvl="0" indent="-342900" algn="l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2000" b="1" kern="0" dirty="0">
                <a:solidFill>
                  <a:srgbClr val="000000"/>
                </a:solidFill>
                <a:latin typeface="Arial" pitchFamily="34"/>
                <a:cs typeface="Arial" pitchFamily="34"/>
              </a:rPr>
              <a:t>Build policy service.</a:t>
            </a:r>
            <a:endParaRPr lang="en-US" sz="2000" b="1" i="0" u="none" strike="noStrike" kern="0" cap="none" spc="0" baseline="0" dirty="0">
              <a:solidFill>
                <a:srgbClr val="000000"/>
              </a:solidFill>
              <a:uFillTx/>
              <a:latin typeface="Arial" pitchFamily="34"/>
              <a:cs typeface="Arial" pitchFamily="34"/>
            </a:endParaRPr>
          </a:p>
        </p:txBody>
      </p:sp>
    </p:spTree>
    <p:extLst>
      <p:ext uri="{BB962C8B-B14F-4D97-AF65-F5344CB8AC3E}">
        <p14:creationId xmlns:p14="http://schemas.microsoft.com/office/powerpoint/2010/main" val="314777170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C1D033-FD6B-6F5A-B17F-FB45A6759C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de-DE" b="1" u="sng" dirty="0">
                <a:latin typeface="+mn-lt"/>
              </a:rPr>
              <a:t>Last  </a:t>
            </a:r>
            <a:r>
              <a:rPr lang="de-DE" b="1" u="sng" dirty="0" err="1">
                <a:latin typeface="+mn-lt"/>
              </a:rPr>
              <a:t>week</a:t>
            </a:r>
            <a:r>
              <a:rPr lang="de-DE" b="1" u="sng" dirty="0">
                <a:latin typeface="+mn-lt"/>
              </a:rPr>
              <a:t> </a:t>
            </a:r>
            <a:r>
              <a:rPr lang="de-DE" b="1" u="sng" dirty="0" err="1">
                <a:latin typeface="+mn-lt"/>
              </a:rPr>
              <a:t>work</a:t>
            </a:r>
            <a:endParaRPr lang="de-DE" b="1" u="sng" dirty="0">
              <a:latin typeface="+mn-lt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81E474-9ECB-589D-4902-B531739AD5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68515" y="2216243"/>
            <a:ext cx="10515600" cy="1624238"/>
          </a:xfrm>
        </p:spPr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252525"/>
                </a:solidFill>
                <a:effectLst/>
              </a:rPr>
              <a:t>Build Remote Desktop Connection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252525"/>
                </a:solidFill>
                <a:effectLst/>
              </a:rPr>
              <a:t>Build and Check connection between near-RT RIC and non-RT RIC.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252525"/>
                </a:solidFill>
                <a:effectLst/>
              </a:rPr>
              <a:t>Capture packets through Wireshark.</a:t>
            </a:r>
          </a:p>
        </p:txBody>
      </p:sp>
    </p:spTree>
    <p:extLst>
      <p:ext uri="{BB962C8B-B14F-4D97-AF65-F5344CB8AC3E}">
        <p14:creationId xmlns:p14="http://schemas.microsoft.com/office/powerpoint/2010/main" val="18187969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15DD2F-018A-25E8-D799-30F9648444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439911"/>
            <a:ext cx="10515600" cy="1325563"/>
          </a:xfrm>
        </p:spPr>
        <p:txBody>
          <a:bodyPr>
            <a:normAutofit/>
          </a:bodyPr>
          <a:lstStyle/>
          <a:p>
            <a:r>
              <a:rPr lang="en-US" sz="2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The O-RAN architecture description includes  Non-RT RICs and  Near-RT RICs connected by the A1 interface as shown in the figure</a:t>
            </a:r>
            <a:br>
              <a:rPr lang="de-DE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endParaRPr lang="de-DE" sz="1600" dirty="0">
              <a:latin typeface="+mn-lt"/>
            </a:endParaRP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EF626032-6DBF-AA51-107D-2F3900C92F8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846896" y="0"/>
            <a:ext cx="5633730" cy="45661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146561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EABBCC-B79D-C1CB-21DA-BD0AAD3BD9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de-DE" b="1" dirty="0"/>
              <a:t>Remote Desktop Connection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F5466D6-07B5-15C7-FDDA-370E83751AF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375555" y="1810574"/>
            <a:ext cx="7857015" cy="4495958"/>
          </a:xfrm>
        </p:spPr>
      </p:pic>
    </p:spTree>
    <p:extLst>
      <p:ext uri="{BB962C8B-B14F-4D97-AF65-F5344CB8AC3E}">
        <p14:creationId xmlns:p14="http://schemas.microsoft.com/office/powerpoint/2010/main" val="84852777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20A909-FE51-BB45-18F4-5C87A80024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sz="4000" b="1" dirty="0"/>
              <a:t>Successfuly Set up Remote Desktop Connection 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AFDD9A0-8B5F-06D3-B252-BA85FEC7B4F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95590" y="1869956"/>
            <a:ext cx="9201439" cy="4730870"/>
          </a:xfrm>
        </p:spPr>
      </p:pic>
    </p:spTree>
    <p:extLst>
      <p:ext uri="{BB962C8B-B14F-4D97-AF65-F5344CB8AC3E}">
        <p14:creationId xmlns:p14="http://schemas.microsoft.com/office/powerpoint/2010/main" val="12964525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E0C8C5-7014-A314-8B4C-E1D833D30E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de-DE" b="1" dirty="0"/>
              <a:t>Start Wireshark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A6640C6-8840-8043-6C8F-F3EDADD6458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142364" y="1825625"/>
            <a:ext cx="8264827" cy="4548100"/>
          </a:xfrm>
        </p:spPr>
      </p:pic>
    </p:spTree>
    <p:extLst>
      <p:ext uri="{BB962C8B-B14F-4D97-AF65-F5344CB8AC3E}">
        <p14:creationId xmlns:p14="http://schemas.microsoft.com/office/powerpoint/2010/main" val="14000880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9C9E9C-7369-F6D0-F128-C7912DCCA7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b="1" dirty="0"/>
              <a:t>Testing Connection with ping request </a:t>
            </a:r>
            <a:r>
              <a:rPr lang="de-DE" sz="3200" dirty="0"/>
              <a:t>(</a:t>
            </a:r>
            <a:r>
              <a:rPr lang="de-DE" sz="3200" dirty="0" err="1"/>
              <a:t>near</a:t>
            </a:r>
            <a:r>
              <a:rPr lang="de-DE" sz="3200" dirty="0"/>
              <a:t>-RT RIC </a:t>
            </a:r>
            <a:r>
              <a:rPr lang="de-DE" sz="3200" dirty="0" err="1"/>
              <a:t>to</a:t>
            </a:r>
            <a:r>
              <a:rPr lang="de-DE" sz="3200" dirty="0"/>
              <a:t> non-RT RIC)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DEEBCCD-1B3D-1CDA-4FD7-7F4BCB3BE30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67779" y="1843313"/>
            <a:ext cx="8944819" cy="3769696"/>
          </a:xfrm>
        </p:spPr>
      </p:pic>
    </p:spTree>
    <p:extLst>
      <p:ext uri="{BB962C8B-B14F-4D97-AF65-F5344CB8AC3E}">
        <p14:creationId xmlns:p14="http://schemas.microsoft.com/office/powerpoint/2010/main" val="320205105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155</Words>
  <Application>Microsoft Office PowerPoint</Application>
  <PresentationFormat>Widescreen</PresentationFormat>
  <Paragraphs>26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8" baseType="lpstr">
      <vt:lpstr>Arial</vt:lpstr>
      <vt:lpstr>Calibri</vt:lpstr>
      <vt:lpstr>Calibri Light</vt:lpstr>
      <vt:lpstr>Times New Roman</vt:lpstr>
      <vt:lpstr>Office Theme</vt:lpstr>
      <vt:lpstr> </vt:lpstr>
      <vt:lpstr>PowerPoint Presentation</vt:lpstr>
      <vt:lpstr>PowerPoint Presentation</vt:lpstr>
      <vt:lpstr>Last  week work</vt:lpstr>
      <vt:lpstr>The O-RAN architecture description includes  Non-RT RICs and  Near-RT RICs connected by the A1 interface as shown in the figure </vt:lpstr>
      <vt:lpstr>Remote Desktop Connection</vt:lpstr>
      <vt:lpstr>Successfuly Set up Remote Desktop Connection </vt:lpstr>
      <vt:lpstr>Start Wireshark</vt:lpstr>
      <vt:lpstr>Testing Connection with ping request (near-RT RIC to non-RT RIC)</vt:lpstr>
      <vt:lpstr>Testing connection with ping request (non-RT RIC to near-RT RIC)</vt:lpstr>
      <vt:lpstr>Ping result in Wireshark Capture</vt:lpstr>
      <vt:lpstr>Policy request non-RT RIC to near-RT RIC</vt:lpstr>
      <vt:lpstr>RIC Testing policy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</dc:title>
  <dc:creator>Nur Mohammad</dc:creator>
  <cp:lastModifiedBy>Nur Mohammad</cp:lastModifiedBy>
  <cp:revision>55</cp:revision>
  <dcterms:created xsi:type="dcterms:W3CDTF">2023-03-07T09:15:32Z</dcterms:created>
  <dcterms:modified xsi:type="dcterms:W3CDTF">2023-04-26T22:02:48Z</dcterms:modified>
</cp:coreProperties>
</file>

<file path=docProps/thumbnail.jpeg>
</file>